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2" r:id="rId5"/>
    <p:sldId id="265" r:id="rId6"/>
    <p:sldId id="266" r:id="rId7"/>
    <p:sldId id="267" r:id="rId8"/>
    <p:sldId id="268" r:id="rId9"/>
    <p:sldId id="274" r:id="rId10"/>
    <p:sldId id="269" r:id="rId11"/>
    <p:sldId id="275" r:id="rId12"/>
    <p:sldId id="270" r:id="rId13"/>
    <p:sldId id="276" r:id="rId14"/>
    <p:sldId id="278" r:id="rId15"/>
    <p:sldId id="279" r:id="rId16"/>
    <p:sldId id="277" r:id="rId17"/>
    <p:sldId id="271" r:id="rId18"/>
    <p:sldId id="272" r:id="rId19"/>
    <p:sldId id="26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04" autoAdjust="0"/>
    <p:restoredTop sz="94637" autoAdjust="0"/>
  </p:normalViewPr>
  <p:slideViewPr>
    <p:cSldViewPr snapToGrid="0">
      <p:cViewPr>
        <p:scale>
          <a:sx n="50" d="100"/>
          <a:sy n="50" d="100"/>
        </p:scale>
        <p:origin x="1866" y="9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3468F-90F5-4420-ABF2-E178034558AE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04285-41E8-4042-A6F0-8C55CA5EAA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1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0CDC8-B5A3-A92D-0A82-AA6537361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39DF51-5333-F7B0-9947-298DFCD7F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CA1331-3884-6754-3754-C915A1F15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F4E90D-F5AE-7BF2-926A-F6C874E0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6CCA0-DB37-9200-6E72-ECF4F4D7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1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EF9DC-622C-43C4-E7E3-34111F0F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44BA02-F230-E67C-537A-6647DFF05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5B321-E954-40FE-C5E5-1AD0B4DC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5D075-8358-B7DA-B553-78028EAA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6896F-6C67-D44D-DCEA-9F9575A1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976AF4-F75E-CD18-6C2A-684C3F78E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C38496-C80F-1615-69AC-6994144CA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95B17-8491-99F9-65AE-1A2450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D2773-F25E-E73F-ED74-E8233960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369462-14E7-C6C2-C9E3-7670E1B3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1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9D0EE-1B59-7F30-5CB7-3427FFEE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B553E-D869-6797-C4D4-009360A4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5C788-C6D0-2532-A2F4-34C34416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EEB1A-3857-38DD-66F4-BDE797C5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070F5-7A24-11A5-F50F-F5F59F03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5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660DA-968A-BD69-FE01-557A4E0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DDEAEF-AB36-48D8-F04A-540BEC30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6A97F9-A1C3-B5EB-8B50-EEAE70CF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443C31-3298-0EDB-FE1C-6C6D923D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5A8D6-0BEB-DAFD-9B3E-78D25184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8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F03C2-3F99-8CED-C69C-37A6ACFD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909CA-2338-87CD-220B-FC94CCD08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E47C3-5926-9A46-4717-159D7B787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7886BD-8D05-1494-84C0-1D08E195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807F1-F99A-77FD-2143-07D218F6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F63FCA-B3A5-936F-64C8-66401AE0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73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91173-D6C2-3BC6-4CB1-B461C908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AD2E5F-402A-01D7-3838-8E358993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CEC7A1-C9AC-2922-2865-9B894324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3A9B2D-53A8-C353-5591-9E1B6B354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D26E5E-F9EA-FCA5-37F7-9973EF358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164B56-C945-0F65-E203-85859411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9315C0-BDD7-7103-A325-3B9C7A1B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C4B1E-A55A-CDB9-AA70-EF84A0BF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3718F-B2BD-05A2-434E-F618AD5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B88B10-6A20-7821-A1A8-A4F5A294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F27BBD-E7BE-9F58-88B5-FC728142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913925-F447-CA5A-51A6-FBE701BA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02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12DF1B-A833-81C5-6571-A772DE42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96C177-47C2-6D67-8545-990D5B3C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D5E78-D550-232B-96B7-8440FF6B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7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1DCF4-4CCF-2364-65EC-9C9BFEA3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4714F4-7DB0-C97A-F784-5CFBAC69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CB6652-0C88-7400-7A06-6936B1C34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FF22F2-FF19-83E2-E392-3B177B02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66D0C3-19F3-AA71-4B80-9CFA4208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72DF26-757A-AA86-0819-F73A8FA5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9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CD79F-AE28-1BFD-B710-46914D7B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F18482-3BA3-26B8-B518-F5F1399E8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56E380-642F-992F-E6C8-8EC6AE77C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3996B7-B78D-E849-7603-5B9BB900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D452E8-6F5E-74FE-CD6A-3CA621B5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5CEDBF-0BF4-AA17-00CB-4122215E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A31C5E-9505-2C4B-DC5F-98F7D068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D6D44-DAF1-5FCB-D58E-AB941A4A1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406CE2-649C-0E3B-C775-A6AA877A2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A20BC-3DB5-49D1-845C-1F65802E4C8F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40012-2A94-3D4E-8D2D-3153EC050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AEB43-D5DE-5B20-DD73-302601F9B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9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未标题-1">
            <a:extLst>
              <a:ext uri="{FF2B5EF4-FFF2-40B4-BE49-F238E27FC236}">
                <a16:creationId xmlns:a16="http://schemas.microsoft.com/office/drawing/2014/main" id="{BDF5EBE6-8705-6269-48F2-82B4E5FB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-53975"/>
            <a:ext cx="12193588" cy="696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967D7297-1FD1-05FD-320D-7C468D2F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6565181"/>
            <a:ext cx="1351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made by </a:t>
            </a:r>
            <a:r>
              <a:rPr lang="zh-CN" altLang="en-US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我不是</a:t>
            </a:r>
            <a:r>
              <a:rPr lang="en-US" altLang="zh-CN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Qt</a:t>
            </a:r>
            <a:endParaRPr lang="zh-CN" altLang="en-US" sz="900" b="1" i="1" dirty="0">
              <a:solidFill>
                <a:schemeClr val="bg1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01B81B43-776E-E055-D7A3-CCF7CA624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75" y="5135578"/>
            <a:ext cx="2809876" cy="1469216"/>
          </a:xfrm>
          <a:prstGeom prst="rect">
            <a:avLst/>
          </a:prstGeom>
        </p:spPr>
      </p:pic>
      <p:pic>
        <p:nvPicPr>
          <p:cNvPr id="15" name="图片 14" descr="手机屏幕的截图&#10;&#10;中度可信度描述已自动生成">
            <a:extLst>
              <a:ext uri="{FF2B5EF4-FFF2-40B4-BE49-F238E27FC236}">
                <a16:creationId xmlns:a16="http://schemas.microsoft.com/office/drawing/2014/main" id="{4A8BFD74-46C9-9A2E-CB25-811D98739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42" y="5222754"/>
            <a:ext cx="1613958" cy="1382040"/>
          </a:xfrm>
          <a:prstGeom prst="rect">
            <a:avLst/>
          </a:prstGeom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4C19E67D-6BDC-B705-88A1-FF527C2CE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139" y="6645117"/>
            <a:ext cx="43925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individual is different and talented, what you need are passion.</a:t>
            </a:r>
            <a:endParaRPr lang="zh-CN" altLang="en-US" sz="1000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A01953-D5C4-DE75-9EE2-882B104AEA07}"/>
              </a:ext>
            </a:extLst>
          </p:cNvPr>
          <p:cNvSpPr txBox="1"/>
          <p:nvPr/>
        </p:nvSpPr>
        <p:spPr>
          <a:xfrm>
            <a:off x="852488" y="2638433"/>
            <a:ext cx="65918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2.6 </a:t>
            </a:r>
            <a:r>
              <a:rPr lang="zh-CN" altLang="en-US" sz="28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主窗口</a:t>
            </a:r>
            <a:r>
              <a:rPr lang="en-US" altLang="zh-CN" sz="28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2400" b="1" spc="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24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zh-CN" altLang="en-US" sz="2800" b="1" spc="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3C1DD2-BECF-FC56-4E2B-A24218BB785A}"/>
              </a:ext>
            </a:extLst>
          </p:cNvPr>
          <p:cNvSpPr/>
          <p:nvPr/>
        </p:nvSpPr>
        <p:spPr>
          <a:xfrm>
            <a:off x="952500" y="3225800"/>
            <a:ext cx="6604000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44" name="图片 43" descr="图标&#10;&#10;描述已自动生成">
            <a:extLst>
              <a:ext uri="{FF2B5EF4-FFF2-40B4-BE49-F238E27FC236}">
                <a16:creationId xmlns:a16="http://schemas.microsoft.com/office/drawing/2014/main" id="{55338B84-3664-C822-6D4E-58C7CD0B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823822"/>
            <a:ext cx="785812" cy="3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4755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FE3ED8-3CBA-98EB-8BC8-18FF7AB42DF9}"/>
              </a:ext>
            </a:extLst>
          </p:cNvPr>
          <p:cNvSpPr txBox="1"/>
          <p:nvPr/>
        </p:nvSpPr>
        <p:spPr>
          <a:xfrm>
            <a:off x="293688" y="1116518"/>
            <a:ext cx="5687776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一个应用程序只有一个状态栏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A220A9-BF63-1147-583E-A41C5BF5DB80}"/>
              </a:ext>
            </a:extLst>
          </p:cNvPr>
          <p:cNvSpPr txBox="1"/>
          <p:nvPr/>
        </p:nvSpPr>
        <p:spPr>
          <a:xfrm>
            <a:off x="293688" y="1558700"/>
            <a:ext cx="5687776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状态栏的呈现方式为一个位于底部的水平条，用于展示一些状态信息。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144A08-5F3E-9A1A-44F1-539F2797739B}"/>
              </a:ext>
            </a:extLst>
          </p:cNvPr>
          <p:cNvSpPr txBox="1"/>
          <p:nvPr/>
        </p:nvSpPr>
        <p:spPr>
          <a:xfrm>
            <a:off x="293688" y="2260470"/>
            <a:ext cx="5687776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statusBar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提供创建状态栏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CA44FC-C13A-85FA-D603-2513202F9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538" y="1100319"/>
            <a:ext cx="2716212" cy="2183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1F38B7-9DC2-2189-AB8F-1F96C6B408E8}"/>
              </a:ext>
            </a:extLst>
          </p:cNvPr>
          <p:cNvSpPr txBox="1"/>
          <p:nvPr/>
        </p:nvSpPr>
        <p:spPr>
          <a:xfrm>
            <a:off x="2976067" y="5992682"/>
            <a:ext cx="6239865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</a:t>
            </a:r>
            <a:r>
              <a:rPr lang="en-US" altLang="zh-CN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状态栏控件是</a:t>
            </a:r>
            <a:r>
              <a:rPr lang="en-US" altLang="zh-CN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默认提供的，也可以自定义状态栏，</a:t>
            </a:r>
            <a:r>
              <a:rPr lang="en-US" altLang="zh-CN" sz="1100" i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en-US" altLang="zh-CN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i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setStatusBar</a:t>
            </a:r>
            <a:endParaRPr lang="en-US" altLang="zh-CN" sz="1100" i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59D072-9520-AE73-4521-CD1D40DA1B07}"/>
              </a:ext>
            </a:extLst>
          </p:cNvPr>
          <p:cNvSpPr txBox="1"/>
          <p:nvPr/>
        </p:nvSpPr>
        <p:spPr>
          <a:xfrm>
            <a:off x="293687" y="2849747"/>
            <a:ext cx="5687776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可供显示三种状态消息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依据显示优先级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临时消息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(Temporary)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用的最多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用于展示短暂提示性的消息</a:t>
            </a:r>
            <a:endParaRPr lang="en-US" altLang="zh-CN" sz="1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正常消息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(Normal)</a:t>
            </a:r>
          </a:p>
          <a:p>
            <a:pPr lvl="2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用于展示正常界面性的消息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永久消息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(Permanent)</a:t>
            </a:r>
          </a:p>
          <a:p>
            <a:pPr lvl="2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类似于正常消息，区别在于：正常消息可能会被临时消息遮盖；而永久消息不会被其遮盖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48A19F-25DA-EF7A-241F-0A3BE9B5881D}"/>
              </a:ext>
            </a:extLst>
          </p:cNvPr>
          <p:cNvSpPr txBox="1"/>
          <p:nvPr/>
        </p:nvSpPr>
        <p:spPr>
          <a:xfrm>
            <a:off x="6210538" y="3369416"/>
            <a:ext cx="5596833" cy="2554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具体使用时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对于临时消息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showMessage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设置消息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clearMessage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清除消息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对于正常消息和永久消息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需要将相应的控件加入到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添加用于正常消息的控件  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addPermanentWidget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添加用于永久消息的控件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用于清除控件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6A05FA-A30B-80E4-CC86-DF0E397B0CB5}"/>
              </a:ext>
            </a:extLst>
          </p:cNvPr>
          <p:cNvSpPr txBox="1"/>
          <p:nvPr/>
        </p:nvSpPr>
        <p:spPr>
          <a:xfrm>
            <a:off x="293687" y="5198579"/>
            <a:ext cx="5687776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在其右下角提供了一个拖拽句柄，可以通过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setSizeGripEnabled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设置其使能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B20AF8-8D42-FE45-66F9-73AA89B09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757" y="2021626"/>
            <a:ext cx="2485798" cy="4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  <p:bldP spid="7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7185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Demo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状态栏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7CE712-6F91-5E1F-E037-28AB6C04A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52" y="927415"/>
            <a:ext cx="8401039" cy="53231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205A7C-79F6-AB86-19FD-CB95A18EAA5D}"/>
              </a:ext>
            </a:extLst>
          </p:cNvPr>
          <p:cNvSpPr txBox="1"/>
          <p:nvPr/>
        </p:nvSpPr>
        <p:spPr>
          <a:xfrm>
            <a:off x="873826" y="2670067"/>
            <a:ext cx="1992312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主要演示了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临时消息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正常消息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永久消息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3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6346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QDockWidget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FE3ED8-3CBA-98EB-8BC8-18FF7AB42DF9}"/>
              </a:ext>
            </a:extLst>
          </p:cNvPr>
          <p:cNvSpPr txBox="1"/>
          <p:nvPr/>
        </p:nvSpPr>
        <p:spPr>
          <a:xfrm>
            <a:off x="1140248" y="2785755"/>
            <a:ext cx="4687896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QDockWidget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是一个这样的控件，它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可以停靠在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或浮动于顶级窗口上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还可以形成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ED686-B8CF-53A5-D24F-98E04C660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77" y="1886089"/>
            <a:ext cx="43338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4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5524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Demo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Oliver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FCFFDC9-1EE6-CF45-25A6-4C16AA8F0EA6}"/>
              </a:ext>
            </a:extLst>
          </p:cNvPr>
          <p:cNvSpPr txBox="1"/>
          <p:nvPr/>
        </p:nvSpPr>
        <p:spPr>
          <a:xfrm>
            <a:off x="496888" y="2767280"/>
            <a:ext cx="2254345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主要演示了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融合为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聚焦时高亮显示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占据大小设定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8B7696-5364-8359-170C-24323B96C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17" y="968924"/>
            <a:ext cx="8717796" cy="52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7237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QStackWidget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0685CD-45D7-F745-F9ED-29EBB711D6CA}"/>
              </a:ext>
            </a:extLst>
          </p:cNvPr>
          <p:cNvSpPr txBox="1"/>
          <p:nvPr/>
        </p:nvSpPr>
        <p:spPr>
          <a:xfrm>
            <a:off x="760097" y="3032988"/>
            <a:ext cx="4687896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QStackWidget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提供了一个容器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每次只能可视化显示容器中的一个控件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一般通过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QComboBox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切换页面。也可以更加自定义切换方式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3BD710-FE61-6548-1D3B-DE68DF9B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861" y="1354915"/>
            <a:ext cx="3729065" cy="22002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8D4A65-82DD-ABCF-9F2E-7C49856C6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894" y="3917087"/>
            <a:ext cx="4652997" cy="11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67467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Demo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ConfigDialog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EFEDC2-F32F-9C3D-C43E-ECEB84372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96" y="928523"/>
            <a:ext cx="5788742" cy="52533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90CEE8-F7F8-B183-975E-0674D09FE7DF}"/>
              </a:ext>
            </a:extLst>
          </p:cNvPr>
          <p:cNvSpPr txBox="1"/>
          <p:nvPr/>
        </p:nvSpPr>
        <p:spPr>
          <a:xfrm>
            <a:off x="1713630" y="2893486"/>
            <a:ext cx="2548654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主要演示了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QStackWidget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68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3077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QSplashScreen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启动界面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7AC491-B78A-2093-0261-36E0B4BE0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11" y="941090"/>
            <a:ext cx="6511696" cy="50173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6FF970-4C44-F9FF-231F-26C768045B6A}"/>
              </a:ext>
            </a:extLst>
          </p:cNvPr>
          <p:cNvSpPr txBox="1"/>
          <p:nvPr/>
        </p:nvSpPr>
        <p:spPr>
          <a:xfrm>
            <a:off x="481085" y="2918788"/>
            <a:ext cx="3817015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QSplashScreen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一般用于应用程序最初启动时展示加载进度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QSplashScren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主体为一张图片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设置文字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设置进度条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80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397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QTabWidget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标签容器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572F24-CB45-ABB1-F97A-256D33F3B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04" y="1195780"/>
            <a:ext cx="7964879" cy="42712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1401C1-6ACC-C025-E55B-20BD8B86D57E}"/>
              </a:ext>
            </a:extLst>
          </p:cNvPr>
          <p:cNvSpPr txBox="1"/>
          <p:nvPr/>
        </p:nvSpPr>
        <p:spPr>
          <a:xfrm>
            <a:off x="702312" y="3041898"/>
            <a:ext cx="2770934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提供了一个容器，通过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标签进行切换</a:t>
            </a:r>
          </a:p>
        </p:txBody>
      </p:sp>
    </p:spTree>
    <p:extLst>
      <p:ext uri="{BB962C8B-B14F-4D97-AF65-F5344CB8AC3E}">
        <p14:creationId xmlns:p14="http://schemas.microsoft.com/office/powerpoint/2010/main" val="28367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59438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QMdiArea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819335-F6FD-990C-C2A4-73D35FB63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242" y="2086896"/>
            <a:ext cx="7083312" cy="37521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32C27D-E0AC-A372-04CD-EE0A40EBB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1026317"/>
            <a:ext cx="4018518" cy="27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5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未标题-1">
            <a:extLst>
              <a:ext uri="{FF2B5EF4-FFF2-40B4-BE49-F238E27FC236}">
                <a16:creationId xmlns:a16="http://schemas.microsoft.com/office/drawing/2014/main" id="{BDF5EBE6-8705-6269-48F2-82B4E5FB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53975"/>
            <a:ext cx="12193588" cy="696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967D7297-1FD1-05FD-320D-7C468D2F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6565181"/>
            <a:ext cx="1351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made by </a:t>
            </a:r>
            <a:r>
              <a:rPr lang="zh-CN" altLang="en-US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我不是</a:t>
            </a:r>
            <a:r>
              <a:rPr lang="en-US" altLang="zh-CN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Qt</a:t>
            </a:r>
            <a:endParaRPr lang="zh-CN" altLang="en-US" sz="900" b="1" i="1" dirty="0">
              <a:solidFill>
                <a:schemeClr val="bg1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01B81B43-776E-E055-D7A3-CCF7CA624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75" y="5135578"/>
            <a:ext cx="2809876" cy="1469216"/>
          </a:xfrm>
          <a:prstGeom prst="rect">
            <a:avLst/>
          </a:prstGeom>
        </p:spPr>
      </p:pic>
      <p:pic>
        <p:nvPicPr>
          <p:cNvPr id="15" name="图片 14" descr="手机屏幕的截图&#10;&#10;中度可信度描述已自动生成">
            <a:extLst>
              <a:ext uri="{FF2B5EF4-FFF2-40B4-BE49-F238E27FC236}">
                <a16:creationId xmlns:a16="http://schemas.microsoft.com/office/drawing/2014/main" id="{4A8BFD74-46C9-9A2E-CB25-811D98739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42" y="5222754"/>
            <a:ext cx="1613958" cy="1382040"/>
          </a:xfrm>
          <a:prstGeom prst="rect">
            <a:avLst/>
          </a:prstGeom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4C19E67D-6BDC-B705-88A1-FF527C2CE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450" y="6604794"/>
            <a:ext cx="46538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individual is different and talented, what you need are passion.</a:t>
            </a:r>
            <a:endParaRPr lang="zh-CN" altLang="en-US" sz="10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 descr="图标&#10;&#10;描述已自动生成">
            <a:extLst>
              <a:ext uri="{FF2B5EF4-FFF2-40B4-BE49-F238E27FC236}">
                <a16:creationId xmlns:a16="http://schemas.microsoft.com/office/drawing/2014/main" id="{55338B84-3664-C822-6D4E-58C7CD0B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823822"/>
            <a:ext cx="785812" cy="360163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270BB76C-F84D-E1A0-CC52-2E82658EF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8" y="2116138"/>
            <a:ext cx="6875462" cy="1622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"/>
              </a:rPr>
              <a:t>Thank You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D52C82-54D7-D978-E9FB-2E159577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450" y="5652260"/>
            <a:ext cx="2320861" cy="52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https://github.com/zzzcb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https://cnblogs.com/zach0812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https://space.bilibili.com/441821181</a:t>
            </a:r>
            <a:endParaRPr lang="zh-CN" altLang="en-US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99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4">
            <a:extLst>
              <a:ext uri="{FF2B5EF4-FFF2-40B4-BE49-F238E27FC236}">
                <a16:creationId xmlns:a16="http://schemas.microsoft.com/office/drawing/2014/main" id="{1E8CBFB0-00CE-DD84-6FAE-C8A03DD7D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823913"/>
            <a:ext cx="35226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600" b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/CATALOG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E1C8D5-BEFF-0167-92C0-4B6E7530B03F}"/>
              </a:ext>
            </a:extLst>
          </p:cNvPr>
          <p:cNvSpPr/>
          <p:nvPr/>
        </p:nvSpPr>
        <p:spPr>
          <a:xfrm>
            <a:off x="981075" y="1673225"/>
            <a:ext cx="1800225" cy="17463"/>
          </a:xfrm>
          <a:prstGeom prst="rect">
            <a:avLst/>
          </a:prstGeom>
          <a:solidFill>
            <a:srgbClr val="1C8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1F4F7D"/>
              </a:solidFill>
            </a:endParaRPr>
          </a:p>
        </p:txBody>
      </p:sp>
      <p:grpSp>
        <p:nvGrpSpPr>
          <p:cNvPr id="5124" name="组合 6">
            <a:extLst>
              <a:ext uri="{FF2B5EF4-FFF2-40B4-BE49-F238E27FC236}">
                <a16:creationId xmlns:a16="http://schemas.microsoft.com/office/drawing/2014/main" id="{321D125C-41E1-AEF1-F1C1-7650BD3263BB}"/>
              </a:ext>
            </a:extLst>
          </p:cNvPr>
          <p:cNvGrpSpPr>
            <a:grpSpLocks/>
          </p:cNvGrpSpPr>
          <p:nvPr/>
        </p:nvGrpSpPr>
        <p:grpSpPr bwMode="auto">
          <a:xfrm>
            <a:off x="950913" y="2451100"/>
            <a:ext cx="4516437" cy="2578126"/>
            <a:chOff x="950598" y="2359660"/>
            <a:chExt cx="4602533" cy="2869653"/>
          </a:xfrm>
        </p:grpSpPr>
        <p:grpSp>
          <p:nvGrpSpPr>
            <p:cNvPr id="5137" name="组合 4">
              <a:extLst>
                <a:ext uri="{FF2B5EF4-FFF2-40B4-BE49-F238E27FC236}">
                  <a16:creationId xmlns:a16="http://schemas.microsoft.com/office/drawing/2014/main" id="{7ADA8B5E-5BD2-D231-C05A-39B13E576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076" y="2359660"/>
              <a:ext cx="4402440" cy="787915"/>
              <a:chOff x="981076" y="2359660"/>
              <a:chExt cx="4402440" cy="787915"/>
            </a:xfrm>
          </p:grpSpPr>
          <p:sp>
            <p:nvSpPr>
              <p:cNvPr id="5144" name="文本框 13">
                <a:extLst>
                  <a:ext uri="{FF2B5EF4-FFF2-40B4-BE49-F238E27FC236}">
                    <a16:creationId xmlns:a16="http://schemas.microsoft.com/office/drawing/2014/main" id="{DA6E2402-CDEA-0009-ED07-C4D65D0BD4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1076" y="2359660"/>
                <a:ext cx="2647950" cy="787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b="1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5145" name="文本框 22">
                <a:extLst>
                  <a:ext uri="{FF2B5EF4-FFF2-40B4-BE49-F238E27FC236}">
                    <a16:creationId xmlns:a16="http://schemas.microsoft.com/office/drawing/2014/main" id="{797E70E5-AF48-178D-FB40-C922D69E40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6031" y="2594928"/>
                <a:ext cx="3517485" cy="342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浅看桌面应用及</a:t>
                </a:r>
                <a:r>
                  <a:rPr lang="en-US" altLang="zh-CN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Qt</a:t>
                </a:r>
                <a:r>
                  <a:rPr lang="zh-CN" altLang="en-US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中的相关类</a:t>
                </a:r>
              </a:p>
            </p:txBody>
          </p:sp>
        </p:grpSp>
        <p:grpSp>
          <p:nvGrpSpPr>
            <p:cNvPr id="5138" name="组合 3">
              <a:extLst>
                <a:ext uri="{FF2B5EF4-FFF2-40B4-BE49-F238E27FC236}">
                  <a16:creationId xmlns:a16="http://schemas.microsoft.com/office/drawing/2014/main" id="{C4087F1D-3B6D-5288-436D-572EDF42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0598" y="3379311"/>
              <a:ext cx="4348113" cy="822415"/>
              <a:chOff x="950598" y="3314859"/>
              <a:chExt cx="4348113" cy="822415"/>
            </a:xfrm>
          </p:grpSpPr>
          <p:sp>
            <p:nvSpPr>
              <p:cNvPr id="5142" name="文本框 29">
                <a:extLst>
                  <a:ext uri="{FF2B5EF4-FFF2-40B4-BE49-F238E27FC236}">
                    <a16:creationId xmlns:a16="http://schemas.microsoft.com/office/drawing/2014/main" id="{97014EB4-6213-8BFF-FD63-4EC5C99E37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0598" y="3314859"/>
                <a:ext cx="2649538" cy="787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5143" name="文本框 26">
                <a:extLst>
                  <a:ext uri="{FF2B5EF4-FFF2-40B4-BE49-F238E27FC236}">
                    <a16:creationId xmlns:a16="http://schemas.microsoft.com/office/drawing/2014/main" id="{F11F15EF-9F67-FF33-7BF1-730DD6673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6034" y="3554890"/>
                <a:ext cx="3432677" cy="582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400" b="1" dirty="0" err="1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QMainWindow</a:t>
                </a:r>
                <a:r>
                  <a:rPr lang="zh-CN" altLang="en-US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、三个</a:t>
                </a:r>
                <a:r>
                  <a:rPr lang="en-US" altLang="zh-CN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Bar</a:t>
                </a:r>
                <a:r>
                  <a:rPr lang="zh-CN" altLang="en-US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400" b="1" dirty="0">
                  <a:solidFill>
                    <a:srgbClr val="1F4F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</a:t>
                </a:r>
                <a:r>
                  <a:rPr lang="en-US" altLang="zh-CN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</a:t>
                </a:r>
                <a:r>
                  <a:rPr lang="zh-CN" altLang="en-US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、一个</a:t>
                </a:r>
                <a:r>
                  <a:rPr lang="en-US" altLang="zh-CN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Stack</a:t>
                </a:r>
                <a:endParaRPr lang="zh-CN" altLang="en-US" sz="1400" b="1" dirty="0">
                  <a:solidFill>
                    <a:srgbClr val="1F4F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139" name="组合 2">
              <a:extLst>
                <a:ext uri="{FF2B5EF4-FFF2-40B4-BE49-F238E27FC236}">
                  <a16:creationId xmlns:a16="http://schemas.microsoft.com/office/drawing/2014/main" id="{67781F1E-D2C7-246B-6E16-D67800401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0598" y="4398961"/>
              <a:ext cx="4602533" cy="830352"/>
              <a:chOff x="950598" y="4398961"/>
              <a:chExt cx="4602533" cy="830352"/>
            </a:xfrm>
          </p:grpSpPr>
          <p:sp>
            <p:nvSpPr>
              <p:cNvPr id="5140" name="文本框 37">
                <a:extLst>
                  <a:ext uri="{FF2B5EF4-FFF2-40B4-BE49-F238E27FC236}">
                    <a16:creationId xmlns:a16="http://schemas.microsoft.com/office/drawing/2014/main" id="{32FDE821-1F33-DEE0-2AEF-A9F85F4162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0598" y="4398961"/>
                <a:ext cx="2649538" cy="787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b="1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5141" name="文本框 30">
                <a:extLst>
                  <a:ext uri="{FF2B5EF4-FFF2-40B4-BE49-F238E27FC236}">
                    <a16:creationId xmlns:a16="http://schemas.microsoft.com/office/drawing/2014/main" id="{59811709-764D-7BE8-AF93-5E05BF35C0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6034" y="4646929"/>
                <a:ext cx="3687097" cy="582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启动画面</a:t>
                </a:r>
                <a:r>
                  <a:rPr lang="en-US" altLang="zh-CN" sz="1400" b="1" dirty="0" err="1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QSplashScreen</a:t>
                </a:r>
                <a:r>
                  <a:rPr lang="zh-CN" altLang="en-US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400" b="1" dirty="0">
                  <a:solidFill>
                    <a:srgbClr val="1F4F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标签容器</a:t>
                </a:r>
                <a:r>
                  <a:rPr lang="en-US" altLang="zh-CN" sz="1400" b="1" dirty="0" err="1">
                    <a:solidFill>
                      <a:srgbClr val="1F4F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QTabWidget</a:t>
                </a:r>
                <a:endParaRPr lang="zh-CN" altLang="en-US" sz="1400" b="1" dirty="0">
                  <a:solidFill>
                    <a:srgbClr val="1F4F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5125" name="图片 1" descr="未标题-1">
            <a:extLst>
              <a:ext uri="{FF2B5EF4-FFF2-40B4-BE49-F238E27FC236}">
                <a16:creationId xmlns:a16="http://schemas.microsoft.com/office/drawing/2014/main" id="{B1904733-7187-23A9-1364-5DDB5AA2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13" y="1146175"/>
            <a:ext cx="2716212" cy="12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3" descr="未标题-1">
            <a:extLst>
              <a:ext uri="{FF2B5EF4-FFF2-40B4-BE49-F238E27FC236}">
                <a16:creationId xmlns:a16="http://schemas.microsoft.com/office/drawing/2014/main" id="{E598B41C-4731-90A5-19F5-65CE13B5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6103938"/>
            <a:ext cx="81851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9" name="组合 4">
            <a:extLst>
              <a:ext uri="{FF2B5EF4-FFF2-40B4-BE49-F238E27FC236}">
                <a16:creationId xmlns:a16="http://schemas.microsoft.com/office/drawing/2014/main" id="{F89A54C5-4D94-0177-4C62-6FD8B1915E3E}"/>
              </a:ext>
            </a:extLst>
          </p:cNvPr>
          <p:cNvGrpSpPr>
            <a:grpSpLocks/>
          </p:cNvGrpSpPr>
          <p:nvPr/>
        </p:nvGrpSpPr>
        <p:grpSpPr bwMode="auto">
          <a:xfrm>
            <a:off x="6123385" y="2451099"/>
            <a:ext cx="3509564" cy="717203"/>
            <a:chOff x="981076" y="2359660"/>
            <a:chExt cx="3905969" cy="787915"/>
          </a:xfrm>
        </p:grpSpPr>
        <p:sp>
          <p:nvSpPr>
            <p:cNvPr id="5135" name="文本框 13">
              <a:extLst>
                <a:ext uri="{FF2B5EF4-FFF2-40B4-BE49-F238E27FC236}">
                  <a16:creationId xmlns:a16="http://schemas.microsoft.com/office/drawing/2014/main" id="{F05C4DE2-A3DA-C1AE-9BCE-1D6E487EC8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076" y="2359660"/>
              <a:ext cx="2647950" cy="787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000" b="1">
                  <a:solidFill>
                    <a:srgbClr val="1F4F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5136" name="文本框 22">
              <a:extLst>
                <a:ext uri="{FF2B5EF4-FFF2-40B4-BE49-F238E27FC236}">
                  <a16:creationId xmlns:a16="http://schemas.microsoft.com/office/drawing/2014/main" id="{33F7EA07-A094-B0D7-0557-10ED4DDB6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031" y="2594928"/>
              <a:ext cx="3021014" cy="371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1F4F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MDI</a:t>
              </a:r>
              <a:r>
                <a:rPr lang="zh-CN" altLang="en-US" sz="1600" b="1" dirty="0">
                  <a:solidFill>
                    <a:srgbClr val="1F4F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多区域</a:t>
              </a:r>
            </a:p>
          </p:txBody>
        </p:sp>
      </p:grp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0DCF47AA-20D3-0752-D876-73CC3A100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923856"/>
            <a:ext cx="785812" cy="3601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76444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浅看桌面应用及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中的相关类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8BFFC7-A41D-D1D5-CE6C-2CFC55A1D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761" y="935096"/>
            <a:ext cx="4060723" cy="22039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372B27-C32A-1010-3444-0195821C4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564" y="935096"/>
            <a:ext cx="4071632" cy="220396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BA3F6EC-0CCA-788D-8AEF-3C3A99468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1" y="3606201"/>
            <a:ext cx="4071632" cy="23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6F8CA9-69BA-49E9-0B88-FE24121A3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964" y="3606201"/>
            <a:ext cx="4098143" cy="23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5B8459-CC63-3A9F-B0E5-BE2094DBE4C0}"/>
              </a:ext>
            </a:extLst>
          </p:cNvPr>
          <p:cNvSpPr txBox="1"/>
          <p:nvPr/>
        </p:nvSpPr>
        <p:spPr>
          <a:xfrm>
            <a:off x="6081247" y="5943982"/>
            <a:ext cx="2578869" cy="2539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5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https://github.com/olive-editor/olive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0A1BF6-6FDE-652D-2485-2C423AB08130}"/>
              </a:ext>
            </a:extLst>
          </p:cNvPr>
          <p:cNvSpPr txBox="1"/>
          <p:nvPr/>
        </p:nvSpPr>
        <p:spPr>
          <a:xfrm>
            <a:off x="1041508" y="5954339"/>
            <a:ext cx="2578868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5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https://github.com/olive-editor/olive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8C23B7-8143-1FB8-4B8F-B62627BE301B}"/>
              </a:ext>
            </a:extLst>
          </p:cNvPr>
          <p:cNvSpPr txBox="1"/>
          <p:nvPr/>
        </p:nvSpPr>
        <p:spPr>
          <a:xfrm>
            <a:off x="8041020" y="3154523"/>
            <a:ext cx="2926525" cy="2539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5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https://github.com/dail8859/NotepadNext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85AD14-4DB0-EBB4-9742-224A1116DC4B}"/>
              </a:ext>
            </a:extLst>
          </p:cNvPr>
          <p:cNvSpPr txBox="1"/>
          <p:nvPr/>
        </p:nvSpPr>
        <p:spPr>
          <a:xfrm>
            <a:off x="4091006" y="3179072"/>
            <a:ext cx="640229" cy="230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9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闭源</a:t>
            </a:r>
            <a:endParaRPr lang="en-US" altLang="zh-CN" sz="9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181B52-0F15-3DD0-B114-243D4C6467C5}"/>
              </a:ext>
            </a:extLst>
          </p:cNvPr>
          <p:cNvSpPr txBox="1"/>
          <p:nvPr/>
        </p:nvSpPr>
        <p:spPr>
          <a:xfrm>
            <a:off x="161085" y="1167416"/>
            <a:ext cx="202552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 eaLnBrk="1" hangingPunct="1"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传统主窗口应用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+mj-ea"/>
              <a:buAutoNum type="circleNumDbPlain"/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+mj-ea"/>
              <a:buAutoNum type="circleNumDbPlain"/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ACD1ED-2741-A07E-B1B7-9AF4A935F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0075" y="3606201"/>
            <a:ext cx="2187743" cy="23052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0C75667-E144-1CBB-F6C2-80DA10B37F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077" y="4373489"/>
            <a:ext cx="770630" cy="7706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EA9CF0-65D0-DDAA-B4C5-69D8B928E5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34" y="4230588"/>
            <a:ext cx="770630" cy="7706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DED6B5-B6D1-2A04-E26B-C8C26FE4B7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63" y="1266450"/>
            <a:ext cx="770630" cy="7706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B0D2256-F427-F6D0-84FD-EFD36D4CFC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62" y="4791038"/>
            <a:ext cx="770630" cy="7706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BAC02B-D288-6E4C-ED54-4F923F2F49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68" y="1642752"/>
            <a:ext cx="770630" cy="7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8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76444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浅看桌面应用及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中的相关类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C00D1-6C2D-E1FE-EC6C-1B340AABFD13}"/>
              </a:ext>
            </a:extLst>
          </p:cNvPr>
          <p:cNvSpPr txBox="1"/>
          <p:nvPr/>
        </p:nvSpPr>
        <p:spPr>
          <a:xfrm>
            <a:off x="942788" y="4918808"/>
            <a:ext cx="5687776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这些类提供了现代桌面应用中常见功能，例如主窗口，菜单栏，工具栏，状态栏，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界面，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界面，启动界面，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容器，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MDI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容器等。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DDC0A7-DCBE-9FB8-46A1-63EE3F6BE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88" y="1377003"/>
            <a:ext cx="5687776" cy="3077317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4C0CC2C-62BA-B88F-0382-204E06A6B545}"/>
              </a:ext>
            </a:extLst>
          </p:cNvPr>
          <p:cNvCxnSpPr>
            <a:cxnSpLocks/>
          </p:cNvCxnSpPr>
          <p:nvPr/>
        </p:nvCxnSpPr>
        <p:spPr>
          <a:xfrm>
            <a:off x="6630564" y="2055132"/>
            <a:ext cx="149701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BB5C595-8B59-419C-BF91-7ECAE4A16B5A}"/>
              </a:ext>
            </a:extLst>
          </p:cNvPr>
          <p:cNvCxnSpPr>
            <a:cxnSpLocks/>
          </p:cNvCxnSpPr>
          <p:nvPr/>
        </p:nvCxnSpPr>
        <p:spPr>
          <a:xfrm>
            <a:off x="6630564" y="2765614"/>
            <a:ext cx="149701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5EAD7B-DBF4-B705-F864-77B5B85D6F44}"/>
              </a:ext>
            </a:extLst>
          </p:cNvPr>
          <p:cNvCxnSpPr>
            <a:cxnSpLocks/>
          </p:cNvCxnSpPr>
          <p:nvPr/>
        </p:nvCxnSpPr>
        <p:spPr>
          <a:xfrm>
            <a:off x="6640005" y="4334714"/>
            <a:ext cx="149701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247F22C-C362-3F95-8E53-54B7F5E61210}"/>
              </a:ext>
            </a:extLst>
          </p:cNvPr>
          <p:cNvSpPr/>
          <p:nvPr/>
        </p:nvSpPr>
        <p:spPr>
          <a:xfrm>
            <a:off x="942788" y="1714658"/>
            <a:ext cx="5687776" cy="680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E1C298-26BC-CF26-5EDC-539E93833C50}"/>
              </a:ext>
            </a:extLst>
          </p:cNvPr>
          <p:cNvSpPr/>
          <p:nvPr/>
        </p:nvSpPr>
        <p:spPr>
          <a:xfrm>
            <a:off x="942788" y="2541393"/>
            <a:ext cx="5687776" cy="448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D98C39-EB52-7A34-33EA-4AA4A1A45833}"/>
              </a:ext>
            </a:extLst>
          </p:cNvPr>
          <p:cNvSpPr/>
          <p:nvPr/>
        </p:nvSpPr>
        <p:spPr>
          <a:xfrm>
            <a:off x="942788" y="3205421"/>
            <a:ext cx="5687776" cy="448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066000-33BB-866E-97F7-E218897FFFE9}"/>
              </a:ext>
            </a:extLst>
          </p:cNvPr>
          <p:cNvSpPr/>
          <p:nvPr/>
        </p:nvSpPr>
        <p:spPr>
          <a:xfrm>
            <a:off x="942788" y="3804024"/>
            <a:ext cx="5687776" cy="2139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C829A9-8DA0-FC08-BDBA-5A5D9DC8D10D}"/>
              </a:ext>
            </a:extLst>
          </p:cNvPr>
          <p:cNvSpPr/>
          <p:nvPr/>
        </p:nvSpPr>
        <p:spPr>
          <a:xfrm>
            <a:off x="942788" y="4227748"/>
            <a:ext cx="5687776" cy="2139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F6C1ABA-FF34-7DEC-992D-932ED1BC0012}"/>
              </a:ext>
            </a:extLst>
          </p:cNvPr>
          <p:cNvCxnSpPr>
            <a:cxnSpLocks/>
          </p:cNvCxnSpPr>
          <p:nvPr/>
        </p:nvCxnSpPr>
        <p:spPr>
          <a:xfrm>
            <a:off x="6630563" y="3429000"/>
            <a:ext cx="149701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316FD3B-1F20-0627-00EB-45E28BE43956}"/>
              </a:ext>
            </a:extLst>
          </p:cNvPr>
          <p:cNvCxnSpPr>
            <a:cxnSpLocks/>
          </p:cNvCxnSpPr>
          <p:nvPr/>
        </p:nvCxnSpPr>
        <p:spPr>
          <a:xfrm>
            <a:off x="6640005" y="3922518"/>
            <a:ext cx="149701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35CA4DF-DA87-2E4D-AAE3-F2FD9817FFB0}"/>
              </a:ext>
            </a:extLst>
          </p:cNvPr>
          <p:cNvSpPr txBox="1"/>
          <p:nvPr/>
        </p:nvSpPr>
        <p:spPr>
          <a:xfrm>
            <a:off x="8127576" y="1885481"/>
            <a:ext cx="1776767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TextEditor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4A031B-7835-665E-7AD2-C1A8A8D70478}"/>
              </a:ext>
            </a:extLst>
          </p:cNvPr>
          <p:cNvSpPr txBox="1"/>
          <p:nvPr/>
        </p:nvSpPr>
        <p:spPr>
          <a:xfrm>
            <a:off x="8132960" y="2383741"/>
            <a:ext cx="1776767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Olive</a:t>
            </a:r>
          </a:p>
          <a:p>
            <a:pPr eaLnBrk="1" hangingPunct="1"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ConfigDialog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5A5204-9BB2-5DA2-B068-FC91904678AA}"/>
              </a:ext>
            </a:extLst>
          </p:cNvPr>
          <p:cNvSpPr txBox="1"/>
          <p:nvPr/>
        </p:nvSpPr>
        <p:spPr>
          <a:xfrm>
            <a:off x="8127576" y="3068611"/>
            <a:ext cx="1765998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Orange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启动画面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36C6E5-6211-1F9F-28B0-16DB7532BF79}"/>
              </a:ext>
            </a:extLst>
          </p:cNvPr>
          <p:cNvSpPr txBox="1"/>
          <p:nvPr/>
        </p:nvSpPr>
        <p:spPr>
          <a:xfrm>
            <a:off x="8127576" y="3753241"/>
            <a:ext cx="1765998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（仅示意）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526603-B267-2F45-B7C0-33F8F8046977}"/>
              </a:ext>
            </a:extLst>
          </p:cNvPr>
          <p:cNvSpPr txBox="1"/>
          <p:nvPr/>
        </p:nvSpPr>
        <p:spPr>
          <a:xfrm>
            <a:off x="8127576" y="4184100"/>
            <a:ext cx="1776767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QDraw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（仅示意）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110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87EB2B-6E92-357A-CF93-072641F2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90" y="1448021"/>
            <a:ext cx="4138917" cy="374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FE3ED8-3CBA-98EB-8BC8-18FF7AB42DF9}"/>
              </a:ext>
            </a:extLst>
          </p:cNvPr>
          <p:cNvSpPr txBox="1"/>
          <p:nvPr/>
        </p:nvSpPr>
        <p:spPr>
          <a:xfrm>
            <a:off x="844758" y="1875706"/>
            <a:ext cx="5687776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中使用频率最多的一个类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几乎所有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程序都会有一个主窗体。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主窗体就是由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提供支持。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一般使用方式为重写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制作符合自己需求的主窗体类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6ED6E1-CCDD-2401-F6B7-54F369F25DCA}"/>
              </a:ext>
            </a:extLst>
          </p:cNvPr>
          <p:cNvSpPr txBox="1"/>
          <p:nvPr/>
        </p:nvSpPr>
        <p:spPr>
          <a:xfrm>
            <a:off x="844758" y="3255915"/>
            <a:ext cx="5687776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有它自己的布局，如右图。可以往里面塞进去菜单栏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QMenuBar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、工具栏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QDockWidget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、中心控件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、状态栏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QStatusBar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必须要有一个中心控件！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8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6490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的中心控件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87EB2B-6E92-357A-CF93-072641F2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90" y="1448021"/>
            <a:ext cx="4138917" cy="374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FE3ED8-3CBA-98EB-8BC8-18FF7AB42DF9}"/>
              </a:ext>
            </a:extLst>
          </p:cNvPr>
          <p:cNvSpPr txBox="1"/>
          <p:nvPr/>
        </p:nvSpPr>
        <p:spPr>
          <a:xfrm>
            <a:off x="834819" y="1313872"/>
            <a:ext cx="5687776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的中心控件为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或其子类的对象，例如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QGraphicsView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setCentralWidget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设置中心控件。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F51E2A-D26E-93ED-DA19-4A90C69EC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398" y="3900805"/>
            <a:ext cx="3352317" cy="20886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6A0142-DA26-71DF-3D19-F1B22B9632E5}"/>
              </a:ext>
            </a:extLst>
          </p:cNvPr>
          <p:cNvSpPr txBox="1"/>
          <p:nvPr/>
        </p:nvSpPr>
        <p:spPr>
          <a:xfrm>
            <a:off x="2432458" y="6004710"/>
            <a:ext cx="2492497" cy="2539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050" b="1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Designer</a:t>
            </a:r>
            <a:r>
              <a:rPr lang="zh-CN" altLang="en-US" sz="1050" b="1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就是一个典型的</a:t>
            </a:r>
            <a:r>
              <a:rPr lang="en-US" altLang="zh-CN" sz="1050" b="1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MDI</a:t>
            </a:r>
            <a:r>
              <a:rPr lang="zh-CN" altLang="en-US" sz="1050" b="1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1050" b="1" i="1" u="sng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E5611B-F2F2-8F88-2DA9-B6EC0F14884B}"/>
              </a:ext>
            </a:extLst>
          </p:cNvPr>
          <p:cNvSpPr txBox="1"/>
          <p:nvPr/>
        </p:nvSpPr>
        <p:spPr>
          <a:xfrm>
            <a:off x="834819" y="2507407"/>
            <a:ext cx="5687776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SDI vs MDI </a:t>
            </a:r>
          </a:p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大多数情况，应用程序都是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SDI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 document interface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）。但如果中心控件设置为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QMdiArea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，那么应用程序就可称之为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MDI(multiple document interface)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18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87760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QMenuBar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FE3ED8-3CBA-98EB-8BC8-18FF7AB42DF9}"/>
              </a:ext>
            </a:extLst>
          </p:cNvPr>
          <p:cNvSpPr txBox="1"/>
          <p:nvPr/>
        </p:nvSpPr>
        <p:spPr>
          <a:xfrm>
            <a:off x="563361" y="2205643"/>
            <a:ext cx="3658727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中，使用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QMenuBar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来表示菜单栏。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75B4B3-73EE-A890-10BE-FF043D040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87" y="1152732"/>
            <a:ext cx="2028840" cy="4857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CF3C23-1BBA-2FF5-3044-2BA21A3C0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574" y="1517124"/>
            <a:ext cx="3351079" cy="13481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40679-5FD2-083B-312C-BE911BDE3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616" y="3980283"/>
            <a:ext cx="4652997" cy="12525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D6D1DF-9675-7BFA-59D1-A275694CE153}"/>
              </a:ext>
            </a:extLst>
          </p:cNvPr>
          <p:cNvSpPr txBox="1"/>
          <p:nvPr/>
        </p:nvSpPr>
        <p:spPr>
          <a:xfrm>
            <a:off x="8286743" y="2902293"/>
            <a:ext cx="2036738" cy="2539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050" b="1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1050" b="1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浏览器常见的菜单栏样式</a:t>
            </a:r>
            <a:endParaRPr lang="en-US" altLang="zh-CN" sz="1050" b="1" i="1" u="sng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40E063-DBC2-FC86-16BF-1D880D54F9D7}"/>
              </a:ext>
            </a:extLst>
          </p:cNvPr>
          <p:cNvSpPr txBox="1"/>
          <p:nvPr/>
        </p:nvSpPr>
        <p:spPr>
          <a:xfrm>
            <a:off x="8318940" y="5306897"/>
            <a:ext cx="1972344" cy="2539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050" b="1" i="1" u="sng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桌面客户端常见的菜单栏样式</a:t>
            </a:r>
            <a:endParaRPr lang="en-US" altLang="zh-CN" sz="1050" b="1" i="1" u="sng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CB2308-F1D0-713A-0F77-8B8D8544F423}"/>
              </a:ext>
            </a:extLst>
          </p:cNvPr>
          <p:cNvSpPr txBox="1"/>
          <p:nvPr/>
        </p:nvSpPr>
        <p:spPr>
          <a:xfrm>
            <a:off x="560387" y="4454482"/>
            <a:ext cx="5687776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具体使用时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menuBar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创建菜单栏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如果已经有了菜单栏，将不会再次创建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+mj-ea"/>
              <a:buAutoNum type="circleNumDbPlain"/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QMenuBar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addMenu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menu</a:t>
            </a:r>
          </a:p>
          <a:p>
            <a:pPr marL="342900" indent="-342900" eaLnBrk="1" hangingPunct="1">
              <a:buFont typeface="+mj-ea"/>
              <a:buAutoNum type="circleNumDbPlain"/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QMenu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addAction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添加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0A3D3F-B3F0-9700-BB4B-3AC16C43FB7A}"/>
              </a:ext>
            </a:extLst>
          </p:cNvPr>
          <p:cNvSpPr txBox="1"/>
          <p:nvPr/>
        </p:nvSpPr>
        <p:spPr>
          <a:xfrm>
            <a:off x="563361" y="2759557"/>
            <a:ext cx="5687776" cy="1046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QMenuBar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都深度的和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QAction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绑定在一起，一般情况下，这两个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都要和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QAction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一起使用。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en-US" altLang="zh-CN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QToolBar</a:t>
            </a: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QmenuBar</a:t>
            </a: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可以共用同一个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QAction</a:t>
            </a: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5072EB-529B-A70A-EF0C-0F0D25D4853A}"/>
              </a:ext>
            </a:extLst>
          </p:cNvPr>
          <p:cNvSpPr txBox="1"/>
          <p:nvPr/>
        </p:nvSpPr>
        <p:spPr>
          <a:xfrm>
            <a:off x="560387" y="3950365"/>
            <a:ext cx="5535376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QAction</a:t>
            </a: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继承于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QObject</a:t>
            </a: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；可以理解为携带了“动作”相关的信息；</a:t>
            </a:r>
            <a:endParaRPr lang="en-US" altLang="zh-CN" sz="1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FB769D-6ECA-832B-FE5A-BB774195F737}"/>
              </a:ext>
            </a:extLst>
          </p:cNvPr>
          <p:cNvSpPr txBox="1"/>
          <p:nvPr/>
        </p:nvSpPr>
        <p:spPr>
          <a:xfrm>
            <a:off x="1832837" y="5970783"/>
            <a:ext cx="8424686" cy="2702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</a:t>
            </a:r>
            <a:r>
              <a:rPr lang="en-US" altLang="zh-CN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菜单栏控件是</a:t>
            </a:r>
            <a:r>
              <a:rPr lang="en-US" altLang="zh-CN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默认提供的，也可以自定义菜单栏，</a:t>
            </a:r>
            <a:r>
              <a:rPr lang="en-US" altLang="zh-CN" sz="1100" i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en-US" altLang="zh-CN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i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setMenuBar</a:t>
            </a:r>
            <a:r>
              <a:rPr lang="zh-CN" altLang="en-US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i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en-US" altLang="zh-CN" sz="1100" i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i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setMenuWidget</a:t>
            </a:r>
            <a:endParaRPr lang="en-US" altLang="zh-CN" sz="1100" i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22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6286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QToolBar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FE3ED8-3CBA-98EB-8BC8-18FF7AB42DF9}"/>
              </a:ext>
            </a:extLst>
          </p:cNvPr>
          <p:cNvSpPr txBox="1"/>
          <p:nvPr/>
        </p:nvSpPr>
        <p:spPr>
          <a:xfrm>
            <a:off x="687958" y="2029231"/>
            <a:ext cx="4914449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表示工具栏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405ED-C734-163E-BACB-19045F4A2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" y="1164298"/>
            <a:ext cx="2028840" cy="4857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1CBB07-C32D-D20D-7B83-17EF8CA0D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722" y="1300776"/>
            <a:ext cx="6044174" cy="45950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888C7F-6E39-DDB8-4C65-040E3DE1A920}"/>
              </a:ext>
            </a:extLst>
          </p:cNvPr>
          <p:cNvSpPr txBox="1"/>
          <p:nvPr/>
        </p:nvSpPr>
        <p:spPr>
          <a:xfrm>
            <a:off x="687960" y="2502576"/>
            <a:ext cx="4914449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“架子”中支持多个工具栏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工具栏的呈现方式一般为图标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AFCBEF-C20A-3202-E9B4-A13770A860ED}"/>
              </a:ext>
            </a:extLst>
          </p:cNvPr>
          <p:cNvSpPr txBox="1"/>
          <p:nvPr/>
        </p:nvSpPr>
        <p:spPr>
          <a:xfrm>
            <a:off x="687957" y="3222142"/>
            <a:ext cx="4914452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具体使用时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QMainWindow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addToolBar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添加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toolbar</a:t>
            </a:r>
          </a:p>
          <a:p>
            <a:pPr marL="342900" indent="-342900" eaLnBrk="1" hangingPunct="1"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QToolBar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addAction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8695D7-D846-89BB-2C49-9D96BEE814D2}"/>
              </a:ext>
            </a:extLst>
          </p:cNvPr>
          <p:cNvSpPr txBox="1"/>
          <p:nvPr/>
        </p:nvSpPr>
        <p:spPr>
          <a:xfrm>
            <a:off x="687957" y="4187930"/>
            <a:ext cx="4914450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MainWindow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中的工具栏默认特性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可以控制其初始位置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窗口的上下左右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可以控制其可供拖动的位置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窗口的上下左右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可以给工具栏加入分隔线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3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5994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Demo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TextEditor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4F6418-D694-B88C-EFB0-00C32DC63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54" y="1208607"/>
            <a:ext cx="8937959" cy="44407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FCFFDC9-1EE6-CF45-25A6-4C16AA8F0EA6}"/>
              </a:ext>
            </a:extLst>
          </p:cNvPr>
          <p:cNvSpPr txBox="1"/>
          <p:nvPr/>
        </p:nvSpPr>
        <p:spPr>
          <a:xfrm>
            <a:off x="496888" y="2709823"/>
            <a:ext cx="1992312" cy="18158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主要演示了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工具栏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共用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  <a:p>
            <a:pPr marL="742950" lvl="1" indent="-285750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  <a:p>
            <a:pPr marL="742950" lvl="1" indent="-285750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  <a:p>
            <a:pPr marL="742950" lvl="1" indent="-285750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互斥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36920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1039</Words>
  <Application>Microsoft Office PowerPoint</Application>
  <PresentationFormat>宽屏</PresentationFormat>
  <Paragraphs>136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JetBrains Mono</vt:lpstr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昌博</dc:creator>
  <cp:lastModifiedBy>zhang cb</cp:lastModifiedBy>
  <cp:revision>83</cp:revision>
  <dcterms:created xsi:type="dcterms:W3CDTF">2022-09-16T13:49:23Z</dcterms:created>
  <dcterms:modified xsi:type="dcterms:W3CDTF">2022-12-31T02:36:45Z</dcterms:modified>
</cp:coreProperties>
</file>